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64" r:id="rId4"/>
    <p:sldId id="268" r:id="rId5"/>
    <p:sldId id="267" r:id="rId6"/>
    <p:sldId id="259" r:id="rId7"/>
    <p:sldId id="265" r:id="rId8"/>
    <p:sldId id="266" r:id="rId9"/>
    <p:sldId id="269" r:id="rId10"/>
    <p:sldId id="263" r:id="rId11"/>
    <p:sldId id="260" r:id="rId12"/>
    <p:sldId id="451" r:id="rId13"/>
    <p:sldId id="45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n Harris" initials="LH" lastIdx="4" clrIdx="0">
    <p:extLst>
      <p:ext uri="{19B8F6BF-5375-455C-9EA6-DF929625EA0E}">
        <p15:presenceInfo xmlns:p15="http://schemas.microsoft.com/office/powerpoint/2012/main" userId="e9dfb69b7dae66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p:normalViewPr>
  <p:slideViewPr>
    <p:cSldViewPr snapToGrid="0">
      <p:cViewPr varScale="1">
        <p:scale>
          <a:sx n="124" d="100"/>
          <a:sy n="124" d="100"/>
        </p:scale>
        <p:origin x="2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19T10:49:35.755" idx="4">
    <p:pos x="10" y="10"/>
    <p:text>Is this the right title to the slide? It seems more guidance on how long it is appropriate to write about your literature rather than being realistic about what a student an achieve.</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EA8A96-10D5-4C09-A69C-DCD31ABCEA90}" type="datetimeFigureOut">
              <a:rPr lang="en-GB" smtClean="0"/>
              <a:t>10/05/2021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49F936-0419-4520-9955-DCC890DDF3F9}" type="slidenum">
              <a:rPr lang="en-GB" smtClean="0"/>
              <a:t>‹#›</a:t>
            </a:fld>
            <a:endParaRPr lang="en-GB"/>
          </a:p>
        </p:txBody>
      </p:sp>
    </p:spTree>
    <p:extLst>
      <p:ext uri="{BB962C8B-B14F-4D97-AF65-F5344CB8AC3E}">
        <p14:creationId xmlns:p14="http://schemas.microsoft.com/office/powerpoint/2010/main" val="279872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about:blan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ughty.org/pdf/global_sense_plac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611C-36BF-42FB-9C5B-F923A2B5E90F}"/>
              </a:ext>
            </a:extLst>
          </p:cNvPr>
          <p:cNvSpPr>
            <a:spLocks noGrp="1"/>
          </p:cNvSpPr>
          <p:nvPr>
            <p:ph type="ctrTitle"/>
          </p:nvPr>
        </p:nvSpPr>
        <p:spPr/>
        <p:txBody>
          <a:bodyPr/>
          <a:lstStyle/>
          <a:p>
            <a:r>
              <a:rPr lang="en-GB" dirty="0"/>
              <a:t>Top tips for the NEA Literature Review</a:t>
            </a:r>
          </a:p>
        </p:txBody>
      </p:sp>
      <p:sp>
        <p:nvSpPr>
          <p:cNvPr id="3" name="Subtitle 2">
            <a:extLst>
              <a:ext uri="{FF2B5EF4-FFF2-40B4-BE49-F238E27FC236}">
                <a16:creationId xmlns:a16="http://schemas.microsoft.com/office/drawing/2014/main" id="{6308804E-FBA5-4C62-9F76-A1EB29336967}"/>
              </a:ext>
            </a:extLst>
          </p:cNvPr>
          <p:cNvSpPr>
            <a:spLocks noGrp="1"/>
          </p:cNvSpPr>
          <p:nvPr>
            <p:ph type="subTitle" idx="1"/>
          </p:nvPr>
        </p:nvSpPr>
        <p:spPr/>
        <p:txBody>
          <a:bodyPr/>
          <a:lstStyle/>
          <a:p>
            <a:r>
              <a:rPr lang="en-GB" dirty="0"/>
              <a:t>Andy Owen</a:t>
            </a:r>
          </a:p>
        </p:txBody>
      </p:sp>
    </p:spTree>
    <p:extLst>
      <p:ext uri="{BB962C8B-B14F-4D97-AF65-F5344CB8AC3E}">
        <p14:creationId xmlns:p14="http://schemas.microsoft.com/office/powerpoint/2010/main" val="989028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C85E5-883B-48B7-887C-CFB1C26EC59A}"/>
              </a:ext>
            </a:extLst>
          </p:cNvPr>
          <p:cNvSpPr>
            <a:spLocks noGrp="1"/>
          </p:cNvSpPr>
          <p:nvPr>
            <p:ph type="title"/>
          </p:nvPr>
        </p:nvSpPr>
        <p:spPr>
          <a:xfrm>
            <a:off x="677334" y="455328"/>
            <a:ext cx="10924640" cy="871728"/>
          </a:xfrm>
        </p:spPr>
        <p:txBody>
          <a:bodyPr>
            <a:normAutofit fontScale="90000"/>
          </a:bodyPr>
          <a:lstStyle/>
          <a:p>
            <a:r>
              <a:rPr lang="en-GB" sz="3200" dirty="0">
                <a:solidFill>
                  <a:schemeClr val="tx1"/>
                </a:solidFill>
              </a:rPr>
              <a:t>6. Use newspapers to find opinions about geographical  issues</a:t>
            </a:r>
          </a:p>
        </p:txBody>
      </p:sp>
      <p:sp>
        <p:nvSpPr>
          <p:cNvPr id="3" name="Content Placeholder 2">
            <a:extLst>
              <a:ext uri="{FF2B5EF4-FFF2-40B4-BE49-F238E27FC236}">
                <a16:creationId xmlns:a16="http://schemas.microsoft.com/office/drawing/2014/main" id="{6CFA907D-1C90-4F08-AEC1-779723EF752F}"/>
              </a:ext>
            </a:extLst>
          </p:cNvPr>
          <p:cNvSpPr>
            <a:spLocks noGrp="1"/>
          </p:cNvSpPr>
          <p:nvPr>
            <p:ph idx="1"/>
          </p:nvPr>
        </p:nvSpPr>
        <p:spPr>
          <a:xfrm>
            <a:off x="677334" y="1327056"/>
            <a:ext cx="3236976" cy="2475671"/>
          </a:xfrm>
        </p:spPr>
        <p:txBody>
          <a:bodyPr>
            <a:normAutofit fontScale="92500"/>
          </a:bodyPr>
          <a:lstStyle/>
          <a:p>
            <a:pPr marL="0" indent="0">
              <a:buNone/>
            </a:pPr>
            <a:r>
              <a:rPr lang="en-GB" dirty="0"/>
              <a:t>Newspapers sometimes provide interesting points of view in their editorial comments.</a:t>
            </a:r>
          </a:p>
          <a:p>
            <a:pPr marL="0" indent="0">
              <a:buNone/>
            </a:pPr>
            <a:r>
              <a:rPr lang="en-GB" dirty="0"/>
              <a:t>Be aware that newspapers tend to lean to either ‘left’ or ‘right’ in British politics. The way that news is reported may reflect these leanings.</a:t>
            </a:r>
          </a:p>
          <a:p>
            <a:endParaRPr lang="en-GB" dirty="0"/>
          </a:p>
        </p:txBody>
      </p:sp>
      <p:pic>
        <p:nvPicPr>
          <p:cNvPr id="4" name="Picture 2">
            <a:extLst>
              <a:ext uri="{FF2B5EF4-FFF2-40B4-BE49-F238E27FC236}">
                <a16:creationId xmlns:a16="http://schemas.microsoft.com/office/drawing/2014/main" id="{ECC5F040-4CE8-4511-B4B9-13F9F6B4B3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2195" y="1327056"/>
            <a:ext cx="7254382" cy="5411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69056E79-33AF-41E7-96FB-A90A267A6AA4}"/>
              </a:ext>
            </a:extLst>
          </p:cNvPr>
          <p:cNvSpPr txBox="1"/>
          <p:nvPr/>
        </p:nvSpPr>
        <p:spPr>
          <a:xfrm>
            <a:off x="725423" y="4730725"/>
            <a:ext cx="3236976" cy="1600438"/>
          </a:xfrm>
          <a:prstGeom prst="rect">
            <a:avLst/>
          </a:prstGeom>
          <a:noFill/>
        </p:spPr>
        <p:txBody>
          <a:bodyPr wrap="square" rtlCol="0">
            <a:spAutoFit/>
          </a:bodyPr>
          <a:lstStyle/>
          <a:p>
            <a:r>
              <a:rPr lang="en-GB" sz="1600" dirty="0"/>
              <a:t>Source of diagram: </a:t>
            </a:r>
            <a:r>
              <a:rPr lang="en-GB" sz="1600" dirty="0">
                <a:solidFill>
                  <a:srgbClr val="3333FF"/>
                </a:solidFill>
                <a:hlinkClick r:id="rId3">
                  <a:extLst>
                    <a:ext uri="{A12FA001-AC4F-418D-AE19-62706E023703}">
                      <ahyp:hlinkClr xmlns:ahyp="http://schemas.microsoft.com/office/drawing/2018/hyperlinkcolor" val="tx"/>
                    </a:ext>
                  </a:extLst>
                </a:hlinkClick>
              </a:rPr>
              <a:t>https://yougov.co.uk/topics/politics/articles-reports/2017/03/07/how-left-or-right-wing-are-uks-newspapers</a:t>
            </a:r>
            <a:endParaRPr lang="en-GB" sz="1600" dirty="0">
              <a:solidFill>
                <a:srgbClr val="3333FF"/>
              </a:solidFill>
            </a:endParaRPr>
          </a:p>
          <a:p>
            <a:endParaRPr lang="en-GB" dirty="0"/>
          </a:p>
        </p:txBody>
      </p:sp>
    </p:spTree>
    <p:extLst>
      <p:ext uri="{BB962C8B-B14F-4D97-AF65-F5344CB8AC3E}">
        <p14:creationId xmlns:p14="http://schemas.microsoft.com/office/powerpoint/2010/main" val="1231047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F499-A2B6-488F-AACC-ED0D71C21F60}"/>
              </a:ext>
            </a:extLst>
          </p:cNvPr>
          <p:cNvSpPr>
            <a:spLocks noGrp="1"/>
          </p:cNvSpPr>
          <p:nvPr>
            <p:ph type="title"/>
          </p:nvPr>
        </p:nvSpPr>
        <p:spPr>
          <a:xfrm>
            <a:off x="677334" y="609600"/>
            <a:ext cx="8596668" cy="652272"/>
          </a:xfrm>
        </p:spPr>
        <p:txBody>
          <a:bodyPr>
            <a:normAutofit/>
          </a:bodyPr>
          <a:lstStyle/>
          <a:p>
            <a:r>
              <a:rPr lang="en-GB" sz="3200" dirty="0">
                <a:solidFill>
                  <a:schemeClr val="tx1"/>
                </a:solidFill>
              </a:rPr>
              <a:t>7. Evaluate the source</a:t>
            </a:r>
          </a:p>
        </p:txBody>
      </p:sp>
      <p:sp>
        <p:nvSpPr>
          <p:cNvPr id="3" name="Content Placeholder 2">
            <a:extLst>
              <a:ext uri="{FF2B5EF4-FFF2-40B4-BE49-F238E27FC236}">
                <a16:creationId xmlns:a16="http://schemas.microsoft.com/office/drawing/2014/main" id="{224DDDC7-A434-437E-AC37-2C9F25B2C8BD}"/>
              </a:ext>
            </a:extLst>
          </p:cNvPr>
          <p:cNvSpPr>
            <a:spLocks noGrp="1"/>
          </p:cNvSpPr>
          <p:nvPr>
            <p:ph idx="1"/>
          </p:nvPr>
        </p:nvSpPr>
        <p:spPr>
          <a:xfrm>
            <a:off x="877824" y="1502221"/>
            <a:ext cx="3163824" cy="2301683"/>
          </a:xfrm>
        </p:spPr>
        <p:txBody>
          <a:bodyPr>
            <a:normAutofit/>
          </a:bodyPr>
          <a:lstStyle/>
          <a:p>
            <a:pPr marL="0" indent="0">
              <a:buNone/>
            </a:pPr>
            <a:r>
              <a:rPr lang="en-GB" dirty="0"/>
              <a:t>Think carefully about the source. Can the literature be trusted? Could the source be considered to be biased in anyway?</a:t>
            </a:r>
          </a:p>
        </p:txBody>
      </p:sp>
      <p:pic>
        <p:nvPicPr>
          <p:cNvPr id="4" name="Picture 2">
            <a:extLst>
              <a:ext uri="{FF2B5EF4-FFF2-40B4-BE49-F238E27FC236}">
                <a16:creationId xmlns:a16="http://schemas.microsoft.com/office/drawing/2014/main" id="{8B9C24CA-7595-4798-A946-156F93591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6203" y="1332799"/>
            <a:ext cx="7585565" cy="539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96E5B0F6-1B60-402D-B7E7-2ADF37F06305}"/>
              </a:ext>
            </a:extLst>
          </p:cNvPr>
          <p:cNvSpPr txBox="1"/>
          <p:nvPr/>
        </p:nvSpPr>
        <p:spPr>
          <a:xfrm>
            <a:off x="1609344" y="5394960"/>
            <a:ext cx="2926080" cy="1231106"/>
          </a:xfrm>
          <a:prstGeom prst="rect">
            <a:avLst/>
          </a:prstGeom>
          <a:noFill/>
        </p:spPr>
        <p:txBody>
          <a:bodyPr wrap="square" rtlCol="0">
            <a:spAutoFit/>
          </a:bodyPr>
          <a:lstStyle/>
          <a:p>
            <a:pPr algn="r"/>
            <a:r>
              <a:rPr lang="en-GB" sz="1400" dirty="0"/>
              <a:t>Source: Andy Owen (2019) </a:t>
            </a:r>
            <a:r>
              <a:rPr lang="en-GB" sz="1400" i="1" dirty="0"/>
              <a:t>A Level Geography Independent Investigation. </a:t>
            </a:r>
            <a:r>
              <a:rPr lang="en-GB" sz="1400" dirty="0"/>
              <a:t>Insight &amp; Perspective  </a:t>
            </a:r>
          </a:p>
          <a:p>
            <a:pPr algn="r"/>
            <a:endParaRPr lang="en-GB" dirty="0"/>
          </a:p>
        </p:txBody>
      </p:sp>
    </p:spTree>
    <p:extLst>
      <p:ext uri="{BB962C8B-B14F-4D97-AF65-F5344CB8AC3E}">
        <p14:creationId xmlns:p14="http://schemas.microsoft.com/office/powerpoint/2010/main" val="327707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3230-57DB-B842-8673-D97793CB5C7F}"/>
              </a:ext>
            </a:extLst>
          </p:cNvPr>
          <p:cNvSpPr>
            <a:spLocks noGrp="1"/>
          </p:cNvSpPr>
          <p:nvPr>
            <p:ph type="title"/>
          </p:nvPr>
        </p:nvSpPr>
        <p:spPr>
          <a:xfrm>
            <a:off x="677334" y="609600"/>
            <a:ext cx="8596668" cy="711200"/>
          </a:xfrm>
        </p:spPr>
        <p:txBody>
          <a:bodyPr>
            <a:normAutofit/>
          </a:bodyPr>
          <a:lstStyle/>
          <a:p>
            <a:r>
              <a:rPr lang="en-GB" sz="3200" dirty="0">
                <a:solidFill>
                  <a:schemeClr val="tx1"/>
                </a:solidFill>
              </a:rPr>
              <a:t>In summary</a:t>
            </a:r>
          </a:p>
        </p:txBody>
      </p:sp>
      <p:sp>
        <p:nvSpPr>
          <p:cNvPr id="3" name="Content Placeholder 2">
            <a:extLst>
              <a:ext uri="{FF2B5EF4-FFF2-40B4-BE49-F238E27FC236}">
                <a16:creationId xmlns:a16="http://schemas.microsoft.com/office/drawing/2014/main" id="{38C7383D-7632-114B-A3C4-85C245EDA95B}"/>
              </a:ext>
            </a:extLst>
          </p:cNvPr>
          <p:cNvSpPr>
            <a:spLocks noGrp="1"/>
          </p:cNvSpPr>
          <p:nvPr>
            <p:ph idx="1"/>
          </p:nvPr>
        </p:nvSpPr>
        <p:spPr>
          <a:xfrm>
            <a:off x="677334" y="1686561"/>
            <a:ext cx="8596668" cy="4354802"/>
          </a:xfrm>
        </p:spPr>
        <p:txBody>
          <a:bodyPr/>
          <a:lstStyle/>
          <a:p>
            <a:r>
              <a:rPr lang="en-GB" dirty="0"/>
              <a:t>You should refer to literature during the introduction to your NEA report</a:t>
            </a:r>
          </a:p>
          <a:p>
            <a:r>
              <a:rPr lang="en-GB" dirty="0"/>
              <a:t>If you want to impress, refer to literature sources throughout your NEA</a:t>
            </a:r>
          </a:p>
          <a:p>
            <a:r>
              <a:rPr lang="en-GB" dirty="0"/>
              <a:t>You should use more than one source</a:t>
            </a:r>
          </a:p>
          <a:p>
            <a:r>
              <a:rPr lang="en-GB" dirty="0"/>
              <a:t>Use academic literature if you can – but don’t worry if you can’t </a:t>
            </a:r>
          </a:p>
          <a:p>
            <a:r>
              <a:rPr lang="en-GB" dirty="0"/>
              <a:t>Be concise when writing up your literature review and ensure it links to the geography of your investigation and your findings</a:t>
            </a:r>
          </a:p>
          <a:p>
            <a:r>
              <a:rPr lang="en-GB" dirty="0"/>
              <a:t>Use newspapers to find opinions </a:t>
            </a:r>
          </a:p>
          <a:p>
            <a:r>
              <a:rPr lang="en-GB" dirty="0"/>
              <a:t>Evaluate whatever source you use – especially if it’s a newspaper.</a:t>
            </a:r>
          </a:p>
          <a:p>
            <a:endParaRPr lang="en-GB" dirty="0"/>
          </a:p>
          <a:p>
            <a:pPr marL="0" indent="0">
              <a:buNone/>
            </a:pPr>
            <a:r>
              <a:rPr lang="en-GB" dirty="0"/>
              <a:t>You should begin to read literature around the topic of your NEA as soon as you have decided on your investigation’s title. So you may need to get started soon!</a:t>
            </a:r>
          </a:p>
        </p:txBody>
      </p:sp>
    </p:spTree>
    <p:extLst>
      <p:ext uri="{BB962C8B-B14F-4D97-AF65-F5344CB8AC3E}">
        <p14:creationId xmlns:p14="http://schemas.microsoft.com/office/powerpoint/2010/main" val="206435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B5923-FF69-4A43-8D5E-ADA874534D59}"/>
              </a:ext>
            </a:extLst>
          </p:cNvPr>
          <p:cNvSpPr>
            <a:spLocks noGrp="1"/>
          </p:cNvSpPr>
          <p:nvPr>
            <p:ph type="title"/>
          </p:nvPr>
        </p:nvSpPr>
        <p:spPr>
          <a:xfrm>
            <a:off x="694943" y="373920"/>
            <a:ext cx="8061699" cy="793716"/>
          </a:xfrm>
        </p:spPr>
        <p:txBody>
          <a:bodyPr/>
          <a:lstStyle/>
          <a:p>
            <a:r>
              <a:rPr lang="en-GB" dirty="0">
                <a:solidFill>
                  <a:schemeClr val="tx1"/>
                </a:solidFill>
              </a:rPr>
              <a:t>About Andy Owen</a:t>
            </a:r>
          </a:p>
        </p:txBody>
      </p:sp>
      <p:sp>
        <p:nvSpPr>
          <p:cNvPr id="3" name="Content Placeholder 2">
            <a:extLst>
              <a:ext uri="{FF2B5EF4-FFF2-40B4-BE49-F238E27FC236}">
                <a16:creationId xmlns:a16="http://schemas.microsoft.com/office/drawing/2014/main" id="{AD8DDA51-3A43-43B9-9D67-A21DD41E5C32}"/>
              </a:ext>
            </a:extLst>
          </p:cNvPr>
          <p:cNvSpPr>
            <a:spLocks noGrp="1"/>
          </p:cNvSpPr>
          <p:nvPr>
            <p:ph idx="1"/>
          </p:nvPr>
        </p:nvSpPr>
        <p:spPr>
          <a:xfrm>
            <a:off x="677333" y="1167636"/>
            <a:ext cx="5666905" cy="2817845"/>
          </a:xfrm>
        </p:spPr>
        <p:txBody>
          <a:bodyPr>
            <a:normAutofit/>
          </a:bodyPr>
          <a:lstStyle/>
          <a:p>
            <a:pPr marL="0" indent="0">
              <a:buNone/>
            </a:pPr>
            <a:r>
              <a:rPr lang="en-GB" dirty="0"/>
              <a:t>Andy Owen has written several books about fieldwork. Andy is also an assessment expert and experienced senior moderator. His book, </a:t>
            </a:r>
            <a:r>
              <a:rPr lang="en-GB" i="1" dirty="0">
                <a:solidFill>
                  <a:schemeClr val="accent1"/>
                </a:solidFill>
                <a:hlinkClick r:id="rId2">
                  <a:extLst>
                    <a:ext uri="{A12FA001-AC4F-418D-AE19-62706E023703}">
                      <ahyp:hlinkClr xmlns:ahyp="http://schemas.microsoft.com/office/drawing/2018/hyperlinkcolor" val="tx"/>
                    </a:ext>
                  </a:extLst>
                </a:hlinkClick>
              </a:rPr>
              <a:t>A Level Geography Independent Investigation</a:t>
            </a:r>
            <a:r>
              <a:rPr lang="en-GB" dirty="0"/>
              <a:t>, won a prestigious Geographical Association award. The book is published by Insight and Perspective.</a:t>
            </a:r>
          </a:p>
        </p:txBody>
      </p:sp>
      <p:pic>
        <p:nvPicPr>
          <p:cNvPr id="5" name="Picture 4">
            <a:extLst>
              <a:ext uri="{FF2B5EF4-FFF2-40B4-BE49-F238E27FC236}">
                <a16:creationId xmlns:a16="http://schemas.microsoft.com/office/drawing/2014/main" id="{524C82D8-04D6-415E-A261-66725FF5BC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8431" y="355590"/>
            <a:ext cx="2258912" cy="2951057"/>
          </a:xfrm>
          <a:prstGeom prst="rect">
            <a:avLst/>
          </a:prstGeom>
        </p:spPr>
      </p:pic>
      <p:pic>
        <p:nvPicPr>
          <p:cNvPr id="9" name="Picture 8">
            <a:extLst>
              <a:ext uri="{FF2B5EF4-FFF2-40B4-BE49-F238E27FC236}">
                <a16:creationId xmlns:a16="http://schemas.microsoft.com/office/drawing/2014/main" id="{87893A33-BE00-41A3-AB5E-2112670ACB87}"/>
              </a:ext>
            </a:extLst>
          </p:cNvPr>
          <p:cNvPicPr>
            <a:picLocks noChangeAspect="1"/>
          </p:cNvPicPr>
          <p:nvPr/>
        </p:nvPicPr>
        <p:blipFill>
          <a:blip r:embed="rId4"/>
          <a:stretch>
            <a:fillRect/>
          </a:stretch>
        </p:blipFill>
        <p:spPr>
          <a:xfrm>
            <a:off x="9917547" y="400682"/>
            <a:ext cx="1918153" cy="1907000"/>
          </a:xfrm>
          <a:prstGeom prst="rect">
            <a:avLst/>
          </a:prstGeom>
        </p:spPr>
      </p:pic>
      <p:pic>
        <p:nvPicPr>
          <p:cNvPr id="6" name="Picture 5">
            <a:extLst>
              <a:ext uri="{FF2B5EF4-FFF2-40B4-BE49-F238E27FC236}">
                <a16:creationId xmlns:a16="http://schemas.microsoft.com/office/drawing/2014/main" id="{057DC7A7-B987-47EA-A97F-01EC282C6C9F}"/>
              </a:ext>
            </a:extLst>
          </p:cNvPr>
          <p:cNvPicPr>
            <a:picLocks noChangeAspect="1"/>
          </p:cNvPicPr>
          <p:nvPr/>
        </p:nvPicPr>
        <p:blipFill>
          <a:blip r:embed="rId5"/>
          <a:stretch>
            <a:fillRect/>
          </a:stretch>
        </p:blipFill>
        <p:spPr>
          <a:xfrm>
            <a:off x="677333" y="3427704"/>
            <a:ext cx="11158367" cy="1099021"/>
          </a:xfrm>
          <a:prstGeom prst="rect">
            <a:avLst/>
          </a:prstGeom>
        </p:spPr>
      </p:pic>
      <p:pic>
        <p:nvPicPr>
          <p:cNvPr id="7" name="Picture 6">
            <a:extLst>
              <a:ext uri="{FF2B5EF4-FFF2-40B4-BE49-F238E27FC236}">
                <a16:creationId xmlns:a16="http://schemas.microsoft.com/office/drawing/2014/main" id="{F800B70C-DE84-48B9-9251-AA656983AF9B}"/>
              </a:ext>
            </a:extLst>
          </p:cNvPr>
          <p:cNvPicPr>
            <a:picLocks noChangeAspect="1"/>
          </p:cNvPicPr>
          <p:nvPr/>
        </p:nvPicPr>
        <p:blipFill>
          <a:blip r:embed="rId6"/>
          <a:stretch>
            <a:fillRect/>
          </a:stretch>
        </p:blipFill>
        <p:spPr>
          <a:xfrm>
            <a:off x="372533" y="4648382"/>
            <a:ext cx="11463167" cy="1211768"/>
          </a:xfrm>
          <a:prstGeom prst="rect">
            <a:avLst/>
          </a:prstGeom>
        </p:spPr>
      </p:pic>
      <p:sp>
        <p:nvSpPr>
          <p:cNvPr id="8" name="Slide Number Placeholder 7">
            <a:extLst>
              <a:ext uri="{FF2B5EF4-FFF2-40B4-BE49-F238E27FC236}">
                <a16:creationId xmlns:a16="http://schemas.microsoft.com/office/drawing/2014/main" id="{3E6F466B-4BDC-40ED-AD79-34D132A53E0D}"/>
              </a:ext>
            </a:extLst>
          </p:cNvPr>
          <p:cNvSpPr>
            <a:spLocks noGrp="1"/>
          </p:cNvSpPr>
          <p:nvPr>
            <p:ph type="sldNum" sz="quarter" idx="12"/>
          </p:nvPr>
        </p:nvSpPr>
        <p:spPr/>
        <p:txBody>
          <a:bodyPr/>
          <a:lstStyle/>
          <a:p>
            <a:fld id="{1577865B-3559-45C8-951F-0F9C7FBF42F7}" type="slidenum">
              <a:rPr lang="en-GB" smtClean="0"/>
              <a:t>13</a:t>
            </a:fld>
            <a:endParaRPr lang="en-GB" dirty="0"/>
          </a:p>
        </p:txBody>
      </p:sp>
    </p:spTree>
    <p:extLst>
      <p:ext uri="{BB962C8B-B14F-4D97-AF65-F5344CB8AC3E}">
        <p14:creationId xmlns:p14="http://schemas.microsoft.com/office/powerpoint/2010/main" val="350826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450D-4702-4B23-8039-A0E1A8BCB80D}"/>
              </a:ext>
            </a:extLst>
          </p:cNvPr>
          <p:cNvSpPr>
            <a:spLocks noGrp="1"/>
          </p:cNvSpPr>
          <p:nvPr>
            <p:ph type="title"/>
          </p:nvPr>
        </p:nvSpPr>
        <p:spPr>
          <a:xfrm>
            <a:off x="677334" y="609600"/>
            <a:ext cx="8596668" cy="942363"/>
          </a:xfrm>
        </p:spPr>
        <p:txBody>
          <a:bodyPr>
            <a:normAutofit/>
          </a:bodyPr>
          <a:lstStyle/>
          <a:p>
            <a:r>
              <a:rPr lang="en-GB" sz="3200" dirty="0">
                <a:solidFill>
                  <a:schemeClr val="tx1"/>
                </a:solidFill>
              </a:rPr>
              <a:t>What is a literature review?</a:t>
            </a:r>
          </a:p>
        </p:txBody>
      </p:sp>
      <p:sp>
        <p:nvSpPr>
          <p:cNvPr id="3" name="Content Placeholder 2">
            <a:extLst>
              <a:ext uri="{FF2B5EF4-FFF2-40B4-BE49-F238E27FC236}">
                <a16:creationId xmlns:a16="http://schemas.microsoft.com/office/drawing/2014/main" id="{DEDB8A50-6E10-4BC0-A6A2-726CE3BE8D3D}"/>
              </a:ext>
            </a:extLst>
          </p:cNvPr>
          <p:cNvSpPr>
            <a:spLocks noGrp="1"/>
          </p:cNvSpPr>
          <p:nvPr>
            <p:ph idx="1"/>
          </p:nvPr>
        </p:nvSpPr>
        <p:spPr>
          <a:xfrm>
            <a:off x="677334" y="1554481"/>
            <a:ext cx="8819004" cy="4486882"/>
          </a:xfrm>
        </p:spPr>
        <p:txBody>
          <a:bodyPr>
            <a:normAutofit fontScale="92500" lnSpcReduction="10000"/>
          </a:bodyPr>
          <a:lstStyle/>
          <a:p>
            <a:pPr marL="0" indent="0">
              <a:buNone/>
            </a:pPr>
            <a:r>
              <a:rPr lang="en-GB" dirty="0">
                <a:solidFill>
                  <a:schemeClr val="tx1"/>
                </a:solidFill>
              </a:rPr>
              <a:t>‘Literature review’ is </a:t>
            </a:r>
            <a:r>
              <a:rPr lang="en-GB" dirty="0"/>
              <a:t>an academic </a:t>
            </a:r>
            <a:r>
              <a:rPr lang="en-GB" dirty="0">
                <a:solidFill>
                  <a:schemeClr val="tx1"/>
                </a:solidFill>
              </a:rPr>
              <a:t>way of saying that you should </a:t>
            </a:r>
            <a:r>
              <a:rPr lang="en-GB" dirty="0"/>
              <a:t>look at a range of geographical books, websites or journals when you are researching your NEA. Then, when you write up your report, you must acknowledge any of these sources you have used.</a:t>
            </a:r>
          </a:p>
          <a:p>
            <a:pPr marL="0" indent="0">
              <a:buNone/>
            </a:pPr>
            <a:r>
              <a:rPr lang="en-GB" dirty="0"/>
              <a:t>An effective literature review will prove that you have a w</a:t>
            </a:r>
            <a:r>
              <a:rPr lang="en-GB" dirty="0">
                <a:solidFill>
                  <a:schemeClr val="tx1"/>
                </a:solidFill>
              </a:rPr>
              <a:t>ider theoretical understanding of the geography that underpins your research. </a:t>
            </a:r>
          </a:p>
          <a:p>
            <a:pPr marL="0" indent="0">
              <a:buNone/>
            </a:pPr>
            <a:r>
              <a:rPr lang="en-GB" dirty="0">
                <a:solidFill>
                  <a:schemeClr val="tx1"/>
                </a:solidFill>
              </a:rPr>
              <a:t>For example, if your NEA is about Changing Places you need to show that you understand one or more of the statements that are made in the specification and that are widely accepted as true. For example, you may need to show that you understand why:</a:t>
            </a:r>
          </a:p>
          <a:p>
            <a:pPr>
              <a:buFont typeface="Wingdings" panose="05000000000000000000" pitchFamily="2" charset="2"/>
              <a:buChar char="§"/>
            </a:pPr>
            <a:r>
              <a:rPr lang="en-GB" dirty="0">
                <a:solidFill>
                  <a:schemeClr val="tx1"/>
                </a:solidFill>
              </a:rPr>
              <a:t>regeneration is often contested by local people</a:t>
            </a:r>
          </a:p>
          <a:p>
            <a:pPr>
              <a:buFont typeface="Wingdings" panose="05000000000000000000" pitchFamily="2" charset="2"/>
              <a:buChar char="§"/>
            </a:pPr>
            <a:r>
              <a:rPr lang="en-GB" dirty="0">
                <a:solidFill>
                  <a:schemeClr val="tx1"/>
                </a:solidFill>
              </a:rPr>
              <a:t>governments use placemaking to attract investment</a:t>
            </a:r>
          </a:p>
          <a:p>
            <a:pPr>
              <a:buFont typeface="Wingdings" panose="05000000000000000000" pitchFamily="2" charset="2"/>
              <a:buChar char="§"/>
            </a:pPr>
            <a:r>
              <a:rPr lang="en-GB" dirty="0">
                <a:solidFill>
                  <a:schemeClr val="tx1"/>
                </a:solidFill>
              </a:rPr>
              <a:t>Informal representations of a place differ – for example, in different media.</a:t>
            </a:r>
          </a:p>
          <a:p>
            <a:pPr marL="0" indent="0">
              <a:buNone/>
            </a:pPr>
            <a:r>
              <a:rPr lang="en-GB" dirty="0">
                <a:solidFill>
                  <a:schemeClr val="tx1"/>
                </a:solidFill>
              </a:rPr>
              <a:t>Your literature review will prove that you understand how these ideas are discussed by geographers. Hopefully, your fieldwork research will show whether or not these generalisations are true in the specific place you are investigating.</a:t>
            </a:r>
          </a:p>
          <a:p>
            <a:pPr>
              <a:buFont typeface="Wingdings" panose="05000000000000000000" pitchFamily="2" charset="2"/>
              <a:buChar char="§"/>
            </a:pPr>
            <a:endParaRPr lang="en-GB" sz="2200" dirty="0">
              <a:solidFill>
                <a:schemeClr val="tx1"/>
              </a:solidFill>
            </a:endParaRPr>
          </a:p>
          <a:p>
            <a:pPr>
              <a:buFont typeface="Wingdings" panose="05000000000000000000" pitchFamily="2" charset="2"/>
              <a:buChar char="§"/>
            </a:pPr>
            <a:endParaRPr lang="en-GB" sz="2200" dirty="0">
              <a:solidFill>
                <a:schemeClr val="tx1"/>
              </a:solidFill>
            </a:endParaRPr>
          </a:p>
          <a:p>
            <a:endParaRPr lang="en-GB" dirty="0"/>
          </a:p>
        </p:txBody>
      </p:sp>
    </p:spTree>
    <p:extLst>
      <p:ext uri="{BB962C8B-B14F-4D97-AF65-F5344CB8AC3E}">
        <p14:creationId xmlns:p14="http://schemas.microsoft.com/office/powerpoint/2010/main" val="296472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32EC-54F6-4755-9F3A-68F4DDF12E91}"/>
              </a:ext>
            </a:extLst>
          </p:cNvPr>
          <p:cNvSpPr>
            <a:spLocks noGrp="1"/>
          </p:cNvSpPr>
          <p:nvPr>
            <p:ph type="title"/>
          </p:nvPr>
        </p:nvSpPr>
        <p:spPr>
          <a:xfrm>
            <a:off x="677334" y="609600"/>
            <a:ext cx="8596668" cy="791361"/>
          </a:xfrm>
        </p:spPr>
        <p:txBody>
          <a:bodyPr>
            <a:normAutofit/>
          </a:bodyPr>
          <a:lstStyle/>
          <a:p>
            <a:r>
              <a:rPr lang="en-GB" sz="3200" dirty="0">
                <a:solidFill>
                  <a:schemeClr val="tx1"/>
                </a:solidFill>
              </a:rPr>
              <a:t>1. Refer to literature during the introduction</a:t>
            </a:r>
          </a:p>
        </p:txBody>
      </p:sp>
      <p:sp>
        <p:nvSpPr>
          <p:cNvPr id="3" name="Content Placeholder 2">
            <a:extLst>
              <a:ext uri="{FF2B5EF4-FFF2-40B4-BE49-F238E27FC236}">
                <a16:creationId xmlns:a16="http://schemas.microsoft.com/office/drawing/2014/main" id="{20AC5C82-2374-44C9-B9C8-C5BFA6DE12BB}"/>
              </a:ext>
            </a:extLst>
          </p:cNvPr>
          <p:cNvSpPr>
            <a:spLocks noGrp="1"/>
          </p:cNvSpPr>
          <p:nvPr>
            <p:ph idx="1"/>
          </p:nvPr>
        </p:nvSpPr>
        <p:spPr>
          <a:xfrm>
            <a:off x="677334" y="1501630"/>
            <a:ext cx="8768670" cy="1812022"/>
          </a:xfrm>
        </p:spPr>
        <p:txBody>
          <a:bodyPr/>
          <a:lstStyle/>
          <a:p>
            <a:pPr marL="0" indent="0">
              <a:buNone/>
            </a:pPr>
            <a:r>
              <a:rPr lang="en-GB" dirty="0">
                <a:solidFill>
                  <a:schemeClr val="tx1"/>
                </a:solidFill>
              </a:rPr>
              <a:t>The most obvious place to refer to geographical literature is during the introduction of your NEA. You can use literature to:</a:t>
            </a:r>
          </a:p>
          <a:p>
            <a:r>
              <a:rPr lang="en-GB" dirty="0">
                <a:solidFill>
                  <a:schemeClr val="tx1"/>
                </a:solidFill>
              </a:rPr>
              <a:t>Provide some context for the </a:t>
            </a:r>
            <a:r>
              <a:rPr lang="en-GB" u="sng" dirty="0">
                <a:solidFill>
                  <a:schemeClr val="tx1"/>
                </a:solidFill>
              </a:rPr>
              <a:t>place</a:t>
            </a:r>
            <a:r>
              <a:rPr lang="en-GB" dirty="0">
                <a:solidFill>
                  <a:schemeClr val="tx1"/>
                </a:solidFill>
              </a:rPr>
              <a:t> where you will carry out the research</a:t>
            </a:r>
          </a:p>
          <a:p>
            <a:r>
              <a:rPr lang="en-GB" dirty="0">
                <a:solidFill>
                  <a:schemeClr val="tx1"/>
                </a:solidFill>
              </a:rPr>
              <a:t>Give an overview of geographical theory / generalisation /concept / process that you will be investigating through the NEA.</a:t>
            </a:r>
          </a:p>
          <a:p>
            <a:endParaRPr lang="en-GB" dirty="0">
              <a:solidFill>
                <a:schemeClr val="tx1"/>
              </a:solidFill>
            </a:endParaRPr>
          </a:p>
          <a:p>
            <a:pPr marL="0" indent="0">
              <a:buNone/>
            </a:pPr>
            <a:endParaRPr lang="en-GB" dirty="0">
              <a:solidFill>
                <a:schemeClr val="tx1"/>
              </a:solidFill>
            </a:endParaRPr>
          </a:p>
        </p:txBody>
      </p:sp>
      <p:pic>
        <p:nvPicPr>
          <p:cNvPr id="4" name="Picture 2">
            <a:extLst>
              <a:ext uri="{FF2B5EF4-FFF2-40B4-BE49-F238E27FC236}">
                <a16:creationId xmlns:a16="http://schemas.microsoft.com/office/drawing/2014/main" id="{3025BB69-CF76-4F7D-A4D4-84D9DD7F7E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621" y="3265706"/>
            <a:ext cx="8388181" cy="3006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7F6B21B2-922D-4918-A4B1-6C02E060EA66}"/>
              </a:ext>
            </a:extLst>
          </p:cNvPr>
          <p:cNvSpPr txBox="1"/>
          <p:nvPr/>
        </p:nvSpPr>
        <p:spPr>
          <a:xfrm>
            <a:off x="902152" y="6201645"/>
            <a:ext cx="7921464" cy="584775"/>
          </a:xfrm>
          <a:prstGeom prst="rect">
            <a:avLst/>
          </a:prstGeom>
          <a:noFill/>
        </p:spPr>
        <p:txBody>
          <a:bodyPr wrap="none" rtlCol="0">
            <a:spAutoFit/>
          </a:bodyPr>
          <a:lstStyle/>
          <a:p>
            <a:r>
              <a:rPr lang="en-GB" sz="1400" dirty="0"/>
              <a:t>Source: Andy Owen (2019) </a:t>
            </a:r>
            <a:r>
              <a:rPr lang="en-GB" sz="1400" i="1" dirty="0"/>
              <a:t>A Level Geography Independent Investigation. </a:t>
            </a:r>
            <a:r>
              <a:rPr lang="en-GB" sz="1400" dirty="0"/>
              <a:t>Insight &amp; Perspective  </a:t>
            </a:r>
          </a:p>
          <a:p>
            <a:endParaRPr lang="en-GB" dirty="0"/>
          </a:p>
        </p:txBody>
      </p:sp>
    </p:spTree>
    <p:extLst>
      <p:ext uri="{BB962C8B-B14F-4D97-AF65-F5344CB8AC3E}">
        <p14:creationId xmlns:p14="http://schemas.microsoft.com/office/powerpoint/2010/main" val="43882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30AA5-DAB1-43A4-A000-94182D287E41}"/>
              </a:ext>
            </a:extLst>
          </p:cNvPr>
          <p:cNvSpPr>
            <a:spLocks noGrp="1"/>
          </p:cNvSpPr>
          <p:nvPr>
            <p:ph type="title"/>
          </p:nvPr>
        </p:nvSpPr>
        <p:spPr>
          <a:xfrm>
            <a:off x="677334" y="609600"/>
            <a:ext cx="8596668" cy="799750"/>
          </a:xfrm>
        </p:spPr>
        <p:txBody>
          <a:bodyPr>
            <a:normAutofit/>
          </a:bodyPr>
          <a:lstStyle/>
          <a:p>
            <a:r>
              <a:rPr lang="en-GB" sz="3200" dirty="0">
                <a:solidFill>
                  <a:schemeClr val="tx1"/>
                </a:solidFill>
              </a:rPr>
              <a:t>Using literature in the introduction</a:t>
            </a:r>
          </a:p>
        </p:txBody>
      </p:sp>
      <p:graphicFrame>
        <p:nvGraphicFramePr>
          <p:cNvPr id="5" name="Table 5">
            <a:extLst>
              <a:ext uri="{FF2B5EF4-FFF2-40B4-BE49-F238E27FC236}">
                <a16:creationId xmlns:a16="http://schemas.microsoft.com/office/drawing/2014/main" id="{D5D268AF-23FD-4D56-AE4D-E6CE57B9AA0C}"/>
              </a:ext>
            </a:extLst>
          </p:cNvPr>
          <p:cNvGraphicFramePr>
            <a:graphicFrameLocks noGrp="1"/>
          </p:cNvGraphicFramePr>
          <p:nvPr>
            <p:ph idx="1"/>
            <p:extLst>
              <p:ext uri="{D42A27DB-BD31-4B8C-83A1-F6EECF244321}">
                <p14:modId xmlns:p14="http://schemas.microsoft.com/office/powerpoint/2010/main" val="2706506461"/>
              </p:ext>
            </p:extLst>
          </p:nvPr>
        </p:nvGraphicFramePr>
        <p:xfrm>
          <a:off x="677863" y="1572768"/>
          <a:ext cx="10758961" cy="4549639"/>
        </p:xfrm>
        <a:graphic>
          <a:graphicData uri="http://schemas.openxmlformats.org/drawingml/2006/table">
            <a:tbl>
              <a:tblPr firstRow="1" bandRow="1">
                <a:tableStyleId>{5C22544A-7EE6-4342-B048-85BDC9FD1C3A}</a:tableStyleId>
              </a:tblPr>
              <a:tblGrid>
                <a:gridCol w="2638543">
                  <a:extLst>
                    <a:ext uri="{9D8B030D-6E8A-4147-A177-3AD203B41FA5}">
                      <a16:colId xmlns:a16="http://schemas.microsoft.com/office/drawing/2014/main" val="585587489"/>
                    </a:ext>
                  </a:extLst>
                </a:gridCol>
                <a:gridCol w="3534770">
                  <a:extLst>
                    <a:ext uri="{9D8B030D-6E8A-4147-A177-3AD203B41FA5}">
                      <a16:colId xmlns:a16="http://schemas.microsoft.com/office/drawing/2014/main" val="3597947875"/>
                    </a:ext>
                  </a:extLst>
                </a:gridCol>
                <a:gridCol w="4585648">
                  <a:extLst>
                    <a:ext uri="{9D8B030D-6E8A-4147-A177-3AD203B41FA5}">
                      <a16:colId xmlns:a16="http://schemas.microsoft.com/office/drawing/2014/main" val="448973855"/>
                    </a:ext>
                  </a:extLst>
                </a:gridCol>
              </a:tblGrid>
              <a:tr h="697789">
                <a:tc>
                  <a:txBody>
                    <a:bodyPr/>
                    <a:lstStyle/>
                    <a:p>
                      <a:endParaRPr lang="en-GB"/>
                    </a:p>
                  </a:txBody>
                  <a:tcPr/>
                </a:tc>
                <a:tc>
                  <a:txBody>
                    <a:bodyPr/>
                    <a:lstStyle/>
                    <a:p>
                      <a:r>
                        <a:rPr lang="en-GB" dirty="0"/>
                        <a:t>To research Place context you might use …</a:t>
                      </a:r>
                    </a:p>
                  </a:txBody>
                  <a:tcPr/>
                </a:tc>
                <a:tc>
                  <a:txBody>
                    <a:bodyPr/>
                    <a:lstStyle/>
                    <a:p>
                      <a:r>
                        <a:rPr lang="en-GB" dirty="0"/>
                        <a:t>To research geographical context you might use …</a:t>
                      </a:r>
                    </a:p>
                  </a:txBody>
                  <a:tcPr/>
                </a:tc>
                <a:extLst>
                  <a:ext uri="{0D108BD9-81ED-4DB2-BD59-A6C34878D82A}">
                    <a16:rowId xmlns:a16="http://schemas.microsoft.com/office/drawing/2014/main" val="2879341501"/>
                  </a:ext>
                </a:extLst>
              </a:tr>
              <a:tr h="1359747">
                <a:tc>
                  <a:txBody>
                    <a:bodyPr/>
                    <a:lstStyle/>
                    <a:p>
                      <a:r>
                        <a:rPr lang="en-GB" b="1" dirty="0"/>
                        <a:t>Coasts example: </a:t>
                      </a:r>
                      <a:r>
                        <a:rPr lang="en-GB" dirty="0"/>
                        <a:t>Investigating coastal landforms at Blakeney Point, Norfolk.</a:t>
                      </a:r>
                    </a:p>
                  </a:txBody>
                  <a:tcPr/>
                </a:tc>
                <a:tc>
                  <a:txBody>
                    <a:bodyPr/>
                    <a:lstStyle/>
                    <a:p>
                      <a:r>
                        <a:rPr lang="en-GB" dirty="0"/>
                        <a:t>A paper that describes the landscape character of the Norfolk Coast, downloaded from North Norfolk District Council.</a:t>
                      </a:r>
                    </a:p>
                  </a:txBody>
                  <a:tcPr/>
                </a:tc>
                <a:tc>
                  <a:txBody>
                    <a:bodyPr/>
                    <a:lstStyle/>
                    <a:p>
                      <a:r>
                        <a:rPr lang="en-GB" dirty="0"/>
                        <a:t>A textbook that describes the theory of constructive and destructive waves and the processes that create depositional landforms at the coast.</a:t>
                      </a:r>
                    </a:p>
                  </a:txBody>
                  <a:tcPr/>
                </a:tc>
                <a:extLst>
                  <a:ext uri="{0D108BD9-81ED-4DB2-BD59-A6C34878D82A}">
                    <a16:rowId xmlns:a16="http://schemas.microsoft.com/office/drawing/2014/main" val="861920112"/>
                  </a:ext>
                </a:extLst>
              </a:tr>
              <a:tr h="2492103">
                <a:tc>
                  <a:txBody>
                    <a:bodyPr/>
                    <a:lstStyle/>
                    <a:p>
                      <a:r>
                        <a:rPr lang="en-GB" b="1" dirty="0"/>
                        <a:t>Urban example:</a:t>
                      </a:r>
                      <a:r>
                        <a:rPr lang="en-GB" dirty="0"/>
                        <a:t> Investigating gentrification in Stokes Croft, Bristol.</a:t>
                      </a:r>
                    </a:p>
                  </a:txBody>
                  <a:tcPr>
                    <a:solidFill>
                      <a:schemeClr val="tx2">
                        <a:lumMod val="20000"/>
                        <a:lumOff val="80000"/>
                      </a:schemeClr>
                    </a:solidFill>
                  </a:tcPr>
                </a:tc>
                <a:tc>
                  <a:txBody>
                    <a:bodyPr/>
                    <a:lstStyle/>
                    <a:p>
                      <a:r>
                        <a:rPr lang="en-GB" dirty="0"/>
                        <a:t>A paper that describes the character of the Stokes Croft Conservation Area, downloaded from Bristol City Council.</a:t>
                      </a:r>
                    </a:p>
                  </a:txBody>
                  <a:tcPr>
                    <a:solidFill>
                      <a:schemeClr val="tx2">
                        <a:lumMod val="20000"/>
                        <a:lumOff val="80000"/>
                      </a:schemeClr>
                    </a:solidFill>
                  </a:tcPr>
                </a:tc>
                <a:tc>
                  <a:txBody>
                    <a:bodyPr/>
                    <a:lstStyle/>
                    <a:p>
                      <a:r>
                        <a:rPr lang="en-GB" dirty="0"/>
                        <a:t>A textbook that describes how other areas of the UK have been changed by the process of gentrification.</a:t>
                      </a:r>
                    </a:p>
                    <a:p>
                      <a:r>
                        <a:rPr lang="en-GB" dirty="0"/>
                        <a:t>An academic paper that describes the stages of gentrification in a US city.</a:t>
                      </a:r>
                    </a:p>
                    <a:p>
                      <a:r>
                        <a:rPr lang="en-GB" dirty="0"/>
                        <a:t>A newspaper article about how gentrification is making Stokes Croft a trendy place in which to live. </a:t>
                      </a:r>
                    </a:p>
                  </a:txBody>
                  <a:tcPr>
                    <a:solidFill>
                      <a:schemeClr val="tx2">
                        <a:lumMod val="20000"/>
                        <a:lumOff val="80000"/>
                      </a:schemeClr>
                    </a:solidFill>
                  </a:tcPr>
                </a:tc>
                <a:extLst>
                  <a:ext uri="{0D108BD9-81ED-4DB2-BD59-A6C34878D82A}">
                    <a16:rowId xmlns:a16="http://schemas.microsoft.com/office/drawing/2014/main" val="1229252385"/>
                  </a:ext>
                </a:extLst>
              </a:tr>
            </a:tbl>
          </a:graphicData>
        </a:graphic>
      </p:graphicFrame>
    </p:spTree>
    <p:extLst>
      <p:ext uri="{BB962C8B-B14F-4D97-AF65-F5344CB8AC3E}">
        <p14:creationId xmlns:p14="http://schemas.microsoft.com/office/powerpoint/2010/main" val="428037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7624-6AF8-4BC8-8324-402508828825}"/>
              </a:ext>
            </a:extLst>
          </p:cNvPr>
          <p:cNvSpPr>
            <a:spLocks noGrp="1"/>
          </p:cNvSpPr>
          <p:nvPr>
            <p:ph type="title"/>
          </p:nvPr>
        </p:nvSpPr>
        <p:spPr>
          <a:xfrm>
            <a:off x="677334" y="609600"/>
            <a:ext cx="8596668" cy="715861"/>
          </a:xfrm>
        </p:spPr>
        <p:txBody>
          <a:bodyPr>
            <a:normAutofit/>
          </a:bodyPr>
          <a:lstStyle/>
          <a:p>
            <a:r>
              <a:rPr lang="en-GB" sz="3200" dirty="0">
                <a:solidFill>
                  <a:schemeClr val="tx1"/>
                </a:solidFill>
              </a:rPr>
              <a:t>2. Refer to literature throughout the NEA</a:t>
            </a:r>
          </a:p>
        </p:txBody>
      </p:sp>
      <p:sp>
        <p:nvSpPr>
          <p:cNvPr id="3" name="Content Placeholder 2">
            <a:extLst>
              <a:ext uri="{FF2B5EF4-FFF2-40B4-BE49-F238E27FC236}">
                <a16:creationId xmlns:a16="http://schemas.microsoft.com/office/drawing/2014/main" id="{9DBA851C-C9E4-425B-B469-C960F6211A3D}"/>
              </a:ext>
            </a:extLst>
          </p:cNvPr>
          <p:cNvSpPr>
            <a:spLocks noGrp="1"/>
          </p:cNvSpPr>
          <p:nvPr>
            <p:ph idx="1"/>
          </p:nvPr>
        </p:nvSpPr>
        <p:spPr>
          <a:xfrm>
            <a:off x="677334" y="1610687"/>
            <a:ext cx="8596668" cy="4430676"/>
          </a:xfrm>
        </p:spPr>
        <p:txBody>
          <a:bodyPr>
            <a:normAutofit/>
          </a:bodyPr>
          <a:lstStyle/>
          <a:p>
            <a:pPr marL="0" indent="0">
              <a:buNone/>
            </a:pPr>
            <a:r>
              <a:rPr lang="en-GB" dirty="0">
                <a:solidFill>
                  <a:schemeClr val="tx1"/>
                </a:solidFill>
              </a:rPr>
              <a:t>The most successful NEAs refer to geographical literature throughout the report. You can use literature to:</a:t>
            </a:r>
          </a:p>
          <a:p>
            <a:r>
              <a:rPr lang="en-GB" dirty="0">
                <a:solidFill>
                  <a:schemeClr val="tx1"/>
                </a:solidFill>
              </a:rPr>
              <a:t>set the scene in the introduction</a:t>
            </a:r>
          </a:p>
          <a:p>
            <a:r>
              <a:rPr lang="en-GB" dirty="0">
                <a:solidFill>
                  <a:schemeClr val="tx1"/>
                </a:solidFill>
              </a:rPr>
              <a:t>justify your sampling strategy and data collection methods by referring to fieldwork books</a:t>
            </a:r>
          </a:p>
          <a:p>
            <a:r>
              <a:rPr lang="en-GB" dirty="0">
                <a:solidFill>
                  <a:schemeClr val="tx1"/>
                </a:solidFill>
              </a:rPr>
              <a:t>link back to the theoretical geography when you present and analyse your data. For example, ‘My graph shows this … which supports the theory that… as discussed in … [</a:t>
            </a:r>
            <a:r>
              <a:rPr lang="en-GB" i="1" dirty="0">
                <a:solidFill>
                  <a:schemeClr val="tx1"/>
                </a:solidFill>
              </a:rPr>
              <a:t>name of source</a:t>
            </a:r>
            <a:r>
              <a:rPr lang="en-GB" dirty="0">
                <a:solidFill>
                  <a:schemeClr val="tx1"/>
                </a:solidFill>
              </a:rPr>
              <a:t>]’</a:t>
            </a:r>
          </a:p>
          <a:p>
            <a:r>
              <a:rPr lang="en-GB" dirty="0">
                <a:solidFill>
                  <a:schemeClr val="tx1"/>
                </a:solidFill>
              </a:rPr>
              <a:t>provide a neat conclusion to your report, for example, ‘The text book [</a:t>
            </a:r>
            <a:r>
              <a:rPr lang="en-GB" i="1" dirty="0">
                <a:solidFill>
                  <a:schemeClr val="tx1"/>
                </a:solidFill>
              </a:rPr>
              <a:t>name of source</a:t>
            </a:r>
            <a:r>
              <a:rPr lang="en-GB" dirty="0">
                <a:solidFill>
                  <a:schemeClr val="tx1"/>
                </a:solidFill>
              </a:rPr>
              <a:t>] suggests that the process works like this … However, what I actually found in my research was … ’</a:t>
            </a:r>
          </a:p>
          <a:p>
            <a:endParaRPr lang="en-GB" dirty="0">
              <a:solidFill>
                <a:schemeClr val="tx1"/>
              </a:solidFill>
            </a:endParaRPr>
          </a:p>
          <a:p>
            <a:endParaRPr lang="en-GB" dirty="0">
              <a:solidFill>
                <a:schemeClr val="tx1"/>
              </a:solidFill>
            </a:endParaRPr>
          </a:p>
          <a:p>
            <a:endParaRPr lang="en-GB" dirty="0"/>
          </a:p>
        </p:txBody>
      </p:sp>
    </p:spTree>
    <p:extLst>
      <p:ext uri="{BB962C8B-B14F-4D97-AF65-F5344CB8AC3E}">
        <p14:creationId xmlns:p14="http://schemas.microsoft.com/office/powerpoint/2010/main" val="41275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3159-8FE4-47EC-8DE0-4FB37931A956}"/>
              </a:ext>
            </a:extLst>
          </p:cNvPr>
          <p:cNvSpPr>
            <a:spLocks noGrp="1"/>
          </p:cNvSpPr>
          <p:nvPr>
            <p:ph type="title"/>
          </p:nvPr>
        </p:nvSpPr>
        <p:spPr/>
        <p:txBody>
          <a:bodyPr>
            <a:normAutofit/>
          </a:bodyPr>
          <a:lstStyle/>
          <a:p>
            <a:r>
              <a:rPr lang="en-GB" sz="3200" dirty="0">
                <a:solidFill>
                  <a:schemeClr val="tx1"/>
                </a:solidFill>
              </a:rPr>
              <a:t>3. Use more than one source</a:t>
            </a:r>
          </a:p>
        </p:txBody>
      </p:sp>
      <p:sp>
        <p:nvSpPr>
          <p:cNvPr id="3" name="Content Placeholder 2">
            <a:extLst>
              <a:ext uri="{FF2B5EF4-FFF2-40B4-BE49-F238E27FC236}">
                <a16:creationId xmlns:a16="http://schemas.microsoft.com/office/drawing/2014/main" id="{9F7B7888-39BF-4D47-8657-3BAADE28DB56}"/>
              </a:ext>
            </a:extLst>
          </p:cNvPr>
          <p:cNvSpPr>
            <a:spLocks noGrp="1"/>
          </p:cNvSpPr>
          <p:nvPr>
            <p:ph idx="1"/>
          </p:nvPr>
        </p:nvSpPr>
        <p:spPr>
          <a:xfrm>
            <a:off x="677334" y="1554481"/>
            <a:ext cx="8596668" cy="4486882"/>
          </a:xfrm>
        </p:spPr>
        <p:txBody>
          <a:bodyPr/>
          <a:lstStyle/>
          <a:p>
            <a:r>
              <a:rPr lang="en-GB" sz="1800" dirty="0"/>
              <a:t>Basic reports make use of one source – usually a textbook or Wikipedia</a:t>
            </a:r>
          </a:p>
          <a:p>
            <a:r>
              <a:rPr lang="en-GB" sz="1800" dirty="0"/>
              <a:t>Better reports use a range of sources that might include textbooks, newspapers, journals, or reports from local government or a non-governmental organisation such as th</a:t>
            </a:r>
            <a:r>
              <a:rPr lang="en-GB" dirty="0"/>
              <a:t>e Runneymede Trust</a:t>
            </a:r>
            <a:endParaRPr lang="en-GB" sz="1800" dirty="0"/>
          </a:p>
          <a:p>
            <a:r>
              <a:rPr lang="en-GB" sz="1800" dirty="0"/>
              <a:t>Great reports make use of academic journals</a:t>
            </a:r>
            <a:endParaRPr lang="en-GB" dirty="0"/>
          </a:p>
          <a:p>
            <a:r>
              <a:rPr lang="en-US" sz="1800" b="0" i="0" u="none" strike="noStrike" baseline="0" dirty="0">
                <a:solidFill>
                  <a:srgbClr val="000000"/>
                </a:solidFill>
              </a:rPr>
              <a:t>The specifications don’t tell you how many pieces of literature you need to read but a rule-of-thumb would be to use a textbook plus at least two more sources – so three pieces of literature is enough. </a:t>
            </a:r>
          </a:p>
          <a:p>
            <a:pPr marL="0" indent="0">
              <a:buNone/>
            </a:pPr>
            <a:endParaRPr lang="en-GB" sz="1800" dirty="0"/>
          </a:p>
        </p:txBody>
      </p:sp>
    </p:spTree>
    <p:extLst>
      <p:ext uri="{BB962C8B-B14F-4D97-AF65-F5344CB8AC3E}">
        <p14:creationId xmlns:p14="http://schemas.microsoft.com/office/powerpoint/2010/main" val="371241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32F19-523A-4EFD-9057-988B615DCFA9}"/>
              </a:ext>
            </a:extLst>
          </p:cNvPr>
          <p:cNvSpPr>
            <a:spLocks noGrp="1"/>
          </p:cNvSpPr>
          <p:nvPr>
            <p:ph type="title"/>
          </p:nvPr>
        </p:nvSpPr>
        <p:spPr>
          <a:xfrm>
            <a:off x="677334" y="609600"/>
            <a:ext cx="8596668" cy="743712"/>
          </a:xfrm>
        </p:spPr>
        <p:txBody>
          <a:bodyPr>
            <a:normAutofit/>
          </a:bodyPr>
          <a:lstStyle/>
          <a:p>
            <a:r>
              <a:rPr lang="en-GB" sz="3200" dirty="0">
                <a:solidFill>
                  <a:schemeClr val="tx1"/>
                </a:solidFill>
              </a:rPr>
              <a:t>4. Use academic literature</a:t>
            </a:r>
          </a:p>
        </p:txBody>
      </p:sp>
      <p:sp>
        <p:nvSpPr>
          <p:cNvPr id="3" name="Content Placeholder 2">
            <a:extLst>
              <a:ext uri="{FF2B5EF4-FFF2-40B4-BE49-F238E27FC236}">
                <a16:creationId xmlns:a16="http://schemas.microsoft.com/office/drawing/2014/main" id="{61355284-769E-404F-A8F1-B79792F95488}"/>
              </a:ext>
            </a:extLst>
          </p:cNvPr>
          <p:cNvSpPr>
            <a:spLocks noGrp="1"/>
          </p:cNvSpPr>
          <p:nvPr>
            <p:ph idx="1"/>
          </p:nvPr>
        </p:nvSpPr>
        <p:spPr>
          <a:xfrm>
            <a:off x="677334" y="1536193"/>
            <a:ext cx="8596668" cy="4505170"/>
          </a:xfrm>
        </p:spPr>
        <p:txBody>
          <a:bodyPr/>
          <a:lstStyle/>
          <a:p>
            <a:r>
              <a:rPr lang="en-US" dirty="0">
                <a:solidFill>
                  <a:srgbClr val="000000"/>
                </a:solidFill>
              </a:rPr>
              <a:t>You may be able to find a suitable academic source by using a </a:t>
            </a:r>
            <a:r>
              <a:rPr lang="en-US" dirty="0" err="1">
                <a:solidFill>
                  <a:srgbClr val="000000"/>
                </a:solidFill>
              </a:rPr>
              <a:t>specialised</a:t>
            </a:r>
            <a:r>
              <a:rPr lang="en-US" dirty="0">
                <a:solidFill>
                  <a:srgbClr val="000000"/>
                </a:solidFill>
              </a:rPr>
              <a:t> search engine such as Google Scholar.</a:t>
            </a:r>
            <a:endParaRPr lang="en-US" sz="1800" b="0" i="0" u="none" strike="noStrike" baseline="0" dirty="0">
              <a:solidFill>
                <a:srgbClr val="000000"/>
              </a:solidFill>
            </a:endParaRPr>
          </a:p>
          <a:p>
            <a:r>
              <a:rPr lang="en-US" sz="1800" b="0" i="0" u="none" strike="noStrike" baseline="0" dirty="0">
                <a:solidFill>
                  <a:srgbClr val="000000"/>
                </a:solidFill>
              </a:rPr>
              <a:t>Academic journals are a good source for your literature review but they: </a:t>
            </a:r>
          </a:p>
          <a:p>
            <a:pPr lvl="1"/>
            <a:r>
              <a:rPr lang="en-US" sz="1800" dirty="0">
                <a:solidFill>
                  <a:srgbClr val="000000"/>
                </a:solidFill>
              </a:rPr>
              <a:t>c</a:t>
            </a:r>
            <a:r>
              <a:rPr lang="en-US" sz="1800" b="0" i="0" u="none" strike="noStrike" baseline="0" dirty="0">
                <a:solidFill>
                  <a:srgbClr val="000000"/>
                </a:solidFill>
              </a:rPr>
              <a:t>an be difficult to find </a:t>
            </a:r>
          </a:p>
          <a:p>
            <a:pPr lvl="1"/>
            <a:r>
              <a:rPr lang="en-US" sz="1800" dirty="0">
                <a:solidFill>
                  <a:srgbClr val="000000"/>
                </a:solidFill>
              </a:rPr>
              <a:t>t</a:t>
            </a:r>
            <a:r>
              <a:rPr lang="en-US" sz="1800" b="0" i="0" u="none" strike="noStrike" baseline="0" dirty="0">
                <a:solidFill>
                  <a:srgbClr val="000000"/>
                </a:solidFill>
              </a:rPr>
              <a:t>ricky to understand … so, don’t worry if you don’t use one. </a:t>
            </a:r>
          </a:p>
          <a:p>
            <a:endParaRPr lang="en-GB" dirty="0"/>
          </a:p>
        </p:txBody>
      </p:sp>
    </p:spTree>
    <p:extLst>
      <p:ext uri="{BB962C8B-B14F-4D97-AF65-F5344CB8AC3E}">
        <p14:creationId xmlns:p14="http://schemas.microsoft.com/office/powerpoint/2010/main" val="159644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3086F-0987-4AED-A2DB-39E3C310FFF4}"/>
              </a:ext>
            </a:extLst>
          </p:cNvPr>
          <p:cNvSpPr>
            <a:spLocks noGrp="1"/>
          </p:cNvSpPr>
          <p:nvPr>
            <p:ph type="title"/>
          </p:nvPr>
        </p:nvSpPr>
        <p:spPr>
          <a:xfrm>
            <a:off x="677334" y="609600"/>
            <a:ext cx="8596668" cy="866862"/>
          </a:xfrm>
        </p:spPr>
        <p:txBody>
          <a:bodyPr>
            <a:normAutofit/>
          </a:bodyPr>
          <a:lstStyle/>
          <a:p>
            <a:r>
              <a:rPr lang="en-GB" sz="3200" dirty="0">
                <a:solidFill>
                  <a:schemeClr val="tx1"/>
                </a:solidFill>
              </a:rPr>
              <a:t>An example of academic literature</a:t>
            </a:r>
          </a:p>
        </p:txBody>
      </p:sp>
      <p:sp>
        <p:nvSpPr>
          <p:cNvPr id="3" name="Content Placeholder 2">
            <a:extLst>
              <a:ext uri="{FF2B5EF4-FFF2-40B4-BE49-F238E27FC236}">
                <a16:creationId xmlns:a16="http://schemas.microsoft.com/office/drawing/2014/main" id="{B386FC37-E2D2-4747-BAB6-9CD9D59FD055}"/>
              </a:ext>
            </a:extLst>
          </p:cNvPr>
          <p:cNvSpPr>
            <a:spLocks noGrp="1"/>
          </p:cNvSpPr>
          <p:nvPr>
            <p:ph idx="1"/>
          </p:nvPr>
        </p:nvSpPr>
        <p:spPr>
          <a:xfrm>
            <a:off x="677333" y="1499617"/>
            <a:ext cx="6853019" cy="4541746"/>
          </a:xfrm>
        </p:spPr>
        <p:txBody>
          <a:bodyPr/>
          <a:lstStyle/>
          <a:p>
            <a:pPr marL="0" indent="0">
              <a:buNone/>
            </a:pPr>
            <a:r>
              <a:rPr lang="en-US" sz="1800" b="0" i="0" u="none" strike="noStrike" baseline="0" dirty="0">
                <a:solidFill>
                  <a:srgbClr val="000000"/>
                </a:solidFill>
              </a:rPr>
              <a:t>One academic geographer who famously wrote about Changing Places and the concepts of </a:t>
            </a:r>
            <a:r>
              <a:rPr lang="en-US" sz="1800" b="0" i="0" u="none" strike="noStrike" baseline="0" dirty="0" err="1">
                <a:solidFill>
                  <a:srgbClr val="000000"/>
                </a:solidFill>
              </a:rPr>
              <a:t>globalisation</a:t>
            </a:r>
            <a:r>
              <a:rPr lang="en-US" sz="1800" b="0" i="0" u="none" strike="noStrike" baseline="0" dirty="0">
                <a:solidFill>
                  <a:srgbClr val="000000"/>
                </a:solidFill>
              </a:rPr>
              <a:t> and identity was </a:t>
            </a:r>
            <a:r>
              <a:rPr lang="en-US" dirty="0"/>
              <a:t>Doreen Massey</a:t>
            </a:r>
            <a:r>
              <a:rPr lang="en-US" sz="1800" b="0" i="0" u="none" strike="noStrike" baseline="0" dirty="0">
                <a:solidFill>
                  <a:srgbClr val="000000"/>
                </a:solidFill>
              </a:rPr>
              <a:t>. Click on the link below to read ‘</a:t>
            </a:r>
            <a:r>
              <a:rPr lang="en-US" sz="1800" b="0" i="1" u="none" strike="noStrike" baseline="0" dirty="0">
                <a:solidFill>
                  <a:srgbClr val="000000"/>
                </a:solidFill>
              </a:rPr>
              <a:t>A Global Sense of Place</a:t>
            </a:r>
            <a:r>
              <a:rPr lang="en-US" sz="1800" b="0" i="0" u="none" strike="noStrike" baseline="0" dirty="0">
                <a:solidFill>
                  <a:srgbClr val="000000"/>
                </a:solidFill>
              </a:rPr>
              <a:t>’ written by Doreen Massey in 1991. An extract is included in the box on the right.</a:t>
            </a:r>
          </a:p>
          <a:p>
            <a:r>
              <a:rPr lang="en-GB" sz="1800" b="0" i="0" u="none" strike="noStrike" baseline="0" dirty="0">
                <a:solidFill>
                  <a:srgbClr val="3333FF"/>
                </a:solidFill>
                <a:hlinkClick r:id="rId2">
                  <a:extLst>
                    <a:ext uri="{A12FA001-AC4F-418D-AE19-62706E023703}">
                      <ahyp:hlinkClr xmlns:ahyp="http://schemas.microsoft.com/office/drawing/2018/hyperlinkcolor" val="tx"/>
                    </a:ext>
                  </a:extLst>
                </a:hlinkClick>
              </a:rPr>
              <a:t>http://www.aughty.org/pdf/global_sense_place.pdf</a:t>
            </a:r>
            <a:endParaRPr lang="en-GB" sz="1800" b="0" i="0" u="none" strike="noStrike" baseline="0" dirty="0">
              <a:solidFill>
                <a:srgbClr val="3333FF"/>
              </a:solidFill>
            </a:endParaRPr>
          </a:p>
          <a:p>
            <a:endParaRPr lang="en-GB" dirty="0"/>
          </a:p>
        </p:txBody>
      </p:sp>
      <p:sp>
        <p:nvSpPr>
          <p:cNvPr id="4" name="TextBox 3">
            <a:extLst>
              <a:ext uri="{FF2B5EF4-FFF2-40B4-BE49-F238E27FC236}">
                <a16:creationId xmlns:a16="http://schemas.microsoft.com/office/drawing/2014/main" id="{C3AF255B-D491-4621-AFF8-B06568C454A2}"/>
              </a:ext>
            </a:extLst>
          </p:cNvPr>
          <p:cNvSpPr txBox="1"/>
          <p:nvPr/>
        </p:nvSpPr>
        <p:spPr>
          <a:xfrm>
            <a:off x="8074052" y="1785331"/>
            <a:ext cx="3338017" cy="3970318"/>
          </a:xfrm>
          <a:prstGeom prst="rect">
            <a:avLst/>
          </a:prstGeom>
          <a:solidFill>
            <a:schemeClr val="tx2">
              <a:lumMod val="20000"/>
              <a:lumOff val="80000"/>
            </a:schemeClr>
          </a:solidFill>
        </p:spPr>
        <p:txBody>
          <a:bodyPr wrap="square" rtlCol="0">
            <a:spAutoFit/>
          </a:bodyPr>
          <a:lstStyle/>
          <a:p>
            <a:r>
              <a:rPr lang="en-US" sz="1800" b="0" i="1" u="none" strike="noStrike" baseline="0" dirty="0">
                <a:solidFill>
                  <a:srgbClr val="000000"/>
                </a:solidFill>
                <a:latin typeface="Calibri" panose="020F0502020204030204" pitchFamily="34" charset="0"/>
              </a:rPr>
              <a:t>‘Third, clearly places do not have single, unique 'identities'; they are full of internal conflicts. Just think, for instance, about London's Docklands, a place which is at the moment quite clearly defined by conflict: a conflict over </a:t>
            </a:r>
            <a:r>
              <a:rPr lang="en-US" sz="1800" i="1" u="none" strike="noStrike" baseline="0" dirty="0">
                <a:solidFill>
                  <a:srgbClr val="000000"/>
                </a:solidFill>
                <a:latin typeface="Calibri" panose="020F0502020204030204" pitchFamily="34" charset="0"/>
              </a:rPr>
              <a:t>what</a:t>
            </a:r>
            <a:r>
              <a:rPr lang="en-US" i="1" dirty="0">
                <a:latin typeface="Calibri" panose="020F0502020204030204" pitchFamily="34" charset="0"/>
                <a:cs typeface="Calibri" panose="020F0502020204030204" pitchFamily="34" charset="0"/>
              </a:rPr>
              <a:t> its </a:t>
            </a:r>
            <a:r>
              <a:rPr lang="en-US" sz="1800" b="0" i="1" u="none" strike="noStrike" baseline="0" dirty="0">
                <a:solidFill>
                  <a:srgbClr val="000000"/>
                </a:solidFill>
                <a:latin typeface="Calibri" panose="020F0502020204030204" pitchFamily="34" charset="0"/>
              </a:rPr>
              <a:t>past has been (the nature of its 'heritage'), conflict over what should be its present development, conflict over what could be its future.’</a:t>
            </a:r>
          </a:p>
          <a:p>
            <a:r>
              <a:rPr lang="en-US" dirty="0">
                <a:latin typeface="Calibri" panose="020F0502020204030204" pitchFamily="34" charset="0"/>
                <a:cs typeface="Calibri" panose="020F0502020204030204" pitchFamily="34" charset="0"/>
              </a:rPr>
              <a:t>Source: A Global Sense of Place, Doreen Massey, 1991 </a:t>
            </a:r>
            <a:endParaRPr lang="en-GB"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297EF7FB-9AD3-4694-80C1-D78CF42BCD12}"/>
              </a:ext>
            </a:extLst>
          </p:cNvPr>
          <p:cNvSpPr txBox="1"/>
          <p:nvPr/>
        </p:nvSpPr>
        <p:spPr>
          <a:xfrm>
            <a:off x="779931" y="3738283"/>
            <a:ext cx="6535270" cy="2031325"/>
          </a:xfrm>
          <a:prstGeom prst="rect">
            <a:avLst/>
          </a:prstGeom>
          <a:solidFill>
            <a:schemeClr val="accent3">
              <a:lumMod val="60000"/>
              <a:lumOff val="40000"/>
            </a:schemeClr>
          </a:solidFill>
        </p:spPr>
        <p:txBody>
          <a:bodyPr wrap="square" rtlCol="0">
            <a:spAutoFit/>
          </a:bodyPr>
          <a:lstStyle/>
          <a:p>
            <a:r>
              <a:rPr lang="en-GB" dirty="0"/>
              <a:t>TASK: </a:t>
            </a:r>
            <a:r>
              <a:rPr lang="en-US" sz="1800" b="0" i="0" u="none" strike="noStrike" baseline="0" dirty="0">
                <a:solidFill>
                  <a:srgbClr val="000000"/>
                </a:solidFill>
              </a:rPr>
              <a:t>Why it is important to recognise that change creates conflict and how could we investigate this through NEA? </a:t>
            </a:r>
          </a:p>
          <a:p>
            <a:r>
              <a:rPr lang="en-US" sz="1800" b="0" i="0" u="none" strike="noStrike" baseline="0" dirty="0">
                <a:solidFill>
                  <a:srgbClr val="000000"/>
                </a:solidFill>
              </a:rPr>
              <a:t>a) Identify groups of people (stakeholders or players) who may have differing views on change in your local place. </a:t>
            </a:r>
          </a:p>
          <a:p>
            <a:r>
              <a:rPr lang="en-US" sz="1800" b="0" i="0" u="none" strike="noStrike" baseline="0" dirty="0">
                <a:solidFill>
                  <a:srgbClr val="000000"/>
                </a:solidFill>
              </a:rPr>
              <a:t>b) What might you ask them? </a:t>
            </a:r>
          </a:p>
          <a:p>
            <a:r>
              <a:rPr lang="en-US" sz="1800" b="0" i="0" u="none" strike="noStrike" baseline="0" dirty="0">
                <a:solidFill>
                  <a:srgbClr val="000000"/>
                </a:solidFill>
              </a:rPr>
              <a:t>c) How could you make sure that you get a balance of views from across these groups? </a:t>
            </a:r>
            <a:endParaRPr lang="en-GB" dirty="0"/>
          </a:p>
        </p:txBody>
      </p:sp>
    </p:spTree>
    <p:extLst>
      <p:ext uri="{BB962C8B-B14F-4D97-AF65-F5344CB8AC3E}">
        <p14:creationId xmlns:p14="http://schemas.microsoft.com/office/powerpoint/2010/main" val="4131499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FD9EF-D255-4D92-8F89-A14E7B44B73A}"/>
              </a:ext>
            </a:extLst>
          </p:cNvPr>
          <p:cNvSpPr>
            <a:spLocks noGrp="1"/>
          </p:cNvSpPr>
          <p:nvPr>
            <p:ph type="title"/>
          </p:nvPr>
        </p:nvSpPr>
        <p:spPr>
          <a:xfrm>
            <a:off x="677334" y="609600"/>
            <a:ext cx="8596668" cy="791361"/>
          </a:xfrm>
        </p:spPr>
        <p:txBody>
          <a:bodyPr>
            <a:normAutofit/>
          </a:bodyPr>
          <a:lstStyle/>
          <a:p>
            <a:r>
              <a:rPr lang="en-GB" sz="3200" dirty="0">
                <a:solidFill>
                  <a:schemeClr val="tx1"/>
                </a:solidFill>
              </a:rPr>
              <a:t>5. Be realistic about what you can achieve</a:t>
            </a:r>
          </a:p>
        </p:txBody>
      </p:sp>
      <p:sp>
        <p:nvSpPr>
          <p:cNvPr id="3" name="Content Placeholder 2">
            <a:extLst>
              <a:ext uri="{FF2B5EF4-FFF2-40B4-BE49-F238E27FC236}">
                <a16:creationId xmlns:a16="http://schemas.microsoft.com/office/drawing/2014/main" id="{A8621363-ADAB-4A3C-96AE-301A88128CFF}"/>
              </a:ext>
            </a:extLst>
          </p:cNvPr>
          <p:cNvSpPr>
            <a:spLocks noGrp="1"/>
          </p:cNvSpPr>
          <p:nvPr>
            <p:ph idx="1"/>
          </p:nvPr>
        </p:nvSpPr>
        <p:spPr>
          <a:xfrm>
            <a:off x="677334" y="1635853"/>
            <a:ext cx="8596668" cy="4405509"/>
          </a:xfrm>
        </p:spPr>
        <p:txBody>
          <a:bodyPr/>
          <a:lstStyle/>
          <a:p>
            <a:r>
              <a:rPr lang="en-GB" sz="1800" dirty="0">
                <a:solidFill>
                  <a:schemeClr val="tx1"/>
                </a:solidFill>
              </a:rPr>
              <a:t>Some students write a long literary review – as many as 1,500 words with reference to ten or more sources of information. This may look great – but actually its out of proportion </a:t>
            </a:r>
            <a:r>
              <a:rPr lang="en-GB" dirty="0"/>
              <a:t>and unnecessary. Your whole NEA should only be 3,000-4,000 words long so if you have written over 1,000 words when reviewing the books and articles you have read in your background reading it is almost certainly too much.</a:t>
            </a:r>
          </a:p>
          <a:p>
            <a:r>
              <a:rPr lang="en-GB" dirty="0"/>
              <a:t>On the other hand, showing that you understand the geographical theories, concepts, or processes that underpin your investigation is an important element of your report. So a good report deals with the literature briefly in the introduction and then continues to make references to it in other places in the report whenever relevant.</a:t>
            </a:r>
          </a:p>
        </p:txBody>
      </p:sp>
    </p:spTree>
    <p:extLst>
      <p:ext uri="{BB962C8B-B14F-4D97-AF65-F5344CB8AC3E}">
        <p14:creationId xmlns:p14="http://schemas.microsoft.com/office/powerpoint/2010/main" val="32763437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3344</TotalTime>
  <Words>1371</Words>
  <Application>Microsoft Macintosh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Top tips for the NEA Literature Review</vt:lpstr>
      <vt:lpstr>What is a literature review?</vt:lpstr>
      <vt:lpstr>1. Refer to literature during the introduction</vt:lpstr>
      <vt:lpstr>Using literature in the introduction</vt:lpstr>
      <vt:lpstr>2. Refer to literature throughout the NEA</vt:lpstr>
      <vt:lpstr>3. Use more than one source</vt:lpstr>
      <vt:lpstr>4. Use academic literature</vt:lpstr>
      <vt:lpstr>An example of academic literature</vt:lpstr>
      <vt:lpstr>5. Be realistic about what you can achieve</vt:lpstr>
      <vt:lpstr>6. Use newspapers to find opinions about geographical  issues</vt:lpstr>
      <vt:lpstr>7. Evaluate the source</vt:lpstr>
      <vt:lpstr>In summary</vt:lpstr>
      <vt:lpstr>About Andy Owen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tips for the NEA Literature Review</dc:title>
  <dc:creator>Andrew Owen</dc:creator>
  <cp:lastModifiedBy>Linden Harris</cp:lastModifiedBy>
  <cp:revision>25</cp:revision>
  <dcterms:created xsi:type="dcterms:W3CDTF">2021-04-17T15:41:40Z</dcterms:created>
  <dcterms:modified xsi:type="dcterms:W3CDTF">2021-05-12T14:49:55Z</dcterms:modified>
</cp:coreProperties>
</file>